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Open Sans SemiBold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bold.fntdata"/><Relationship Id="rId22" Type="http://schemas.openxmlformats.org/officeDocument/2006/relationships/font" Target="fonts/OpenSansSemiBold-boldItalic.fntdata"/><Relationship Id="rId21" Type="http://schemas.openxmlformats.org/officeDocument/2006/relationships/font" Target="fonts/OpenSansSemiBold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OpenSans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28b0ae58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28b0ae58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27171a3b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27171a3b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8007768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8007768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28b0ae58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28b0ae58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28b0ae584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28b0ae58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27171a3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27171a3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27171a3b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27171a3b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28b0ae58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28b0ae58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28b0ae58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28b0ae5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28b0ae58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28b0ae58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28b0ae58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28b0ae58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28b0ae584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28b0ae58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3.gif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97000"/>
          </a:blip>
          <a:srcRect b="14806" l="0" r="14806" t="0"/>
          <a:stretch/>
        </p:blipFill>
        <p:spPr>
          <a:xfrm>
            <a:off x="4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710625" y="3857950"/>
            <a:ext cx="3723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Intro to Cloud Optimised GeoTIFF</a:t>
            </a:r>
            <a:br>
              <a:rPr lang="en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endParaRPr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Saheel Ahmed {Data Scientist}</a:t>
            </a:r>
            <a:endParaRPr i="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942" y="2310050"/>
            <a:ext cx="2786975" cy="5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Power of Cloud Optimized Geo-TIFFs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702525" y="3238050"/>
            <a:ext cx="3068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OVERLAY MOSAICs ON THE FLY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4938382" y="3238050"/>
            <a:ext cx="3297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GENERATE &amp; LOAD DYNAMIC TILES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375" y="1450651"/>
            <a:ext cx="3297500" cy="1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6429" y="1450648"/>
            <a:ext cx="1380183" cy="17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/>
        </p:nvSpPr>
        <p:spPr>
          <a:xfrm>
            <a:off x="0" y="217700"/>
            <a:ext cx="91440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Installation Process for GDAL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775600" y="1251850"/>
            <a:ext cx="7606500" cy="3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If you’re using conda environment. This will install both command line and python gdal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onda install -c conda-forge gdal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onda install -c conda-forge proj4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-	If you’re using pip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  - 	sudo apt-add-repository ppa:ubuntugis/ppa &amp;&amp; sudo apt-get update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  -	sudo apt-get  install gdal-bin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  -	sudo apt-get install libgdal-dev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  -	export CPLUS_INCLUDE_PATH = /usr/include/gdal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  -	export C_INCLUDE_PATH = /usr/include/gdal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  -	pip install GDAL 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717150" y="242575"/>
            <a:ext cx="7709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Converting Regular Geotiff into a Cloud Optimised Geotiff.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717150" y="1228500"/>
            <a:ext cx="77097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Given an input dataset input.tiff with already generated internal or external overviews, a cloud optimized GeoTIFF can be generated with: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gdal_translate input.tiff output.tiff -co TILED=YES -co COPY_SRC_OVERVIEWS=YES -co COMPRESS=LZW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If the files doesn't have overviews run the below command and then the above command: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gdaladdo -r average input.tiff 2 4 8 16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5"/>
          <p:cNvPicPr preferRelativeResize="0"/>
          <p:nvPr/>
        </p:nvPicPr>
        <p:blipFill rotWithShape="1">
          <a:blip r:embed="rId3">
            <a:alphaModFix amt="97000"/>
          </a:blip>
          <a:srcRect b="14806" l="0" r="14806" t="0"/>
          <a:stretch/>
        </p:blipFill>
        <p:spPr>
          <a:xfrm>
            <a:off x="4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2710625" y="4375650"/>
            <a:ext cx="3723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saheel@blueskyhq.in</a:t>
            </a:r>
            <a:endParaRPr i="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942" y="2310063"/>
            <a:ext cx="2786975" cy="5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276100" y="1500988"/>
            <a:ext cx="3442200" cy="23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BlueSky is building cutting-edge technology that can identify environmental parameters like air pollution, fires, size of water bodies etc. using satellite imagery.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We use AI to analyze this data and examine trends over space &amp; time.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By combining the power of AI &amp; Satellites, we hope to build the equivalent of a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‘Bloomberg for Environmental Data’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689" y="419787"/>
            <a:ext cx="1829481" cy="4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36399" l="0" r="0" t="36404"/>
          <a:stretch/>
        </p:blipFill>
        <p:spPr>
          <a:xfrm>
            <a:off x="5383688" y="4280850"/>
            <a:ext cx="1125265" cy="3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1887" y="4194700"/>
            <a:ext cx="963524" cy="4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b="0" l="0" r="1185" t="0"/>
          <a:stretch/>
        </p:blipFill>
        <p:spPr>
          <a:xfrm>
            <a:off x="0" y="0"/>
            <a:ext cx="4930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255600" y="1091475"/>
            <a:ext cx="3778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Tagged Image File Format (TIFF)</a:t>
            </a:r>
            <a:endParaRPr i="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7012591" y="2256885"/>
            <a:ext cx="1613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Geo</a:t>
            </a:r>
            <a:r>
              <a:rPr lang="en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TIFF</a:t>
            </a:r>
            <a:endParaRPr i="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TIFF &amp; GeoTIFF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2182207" y="1575709"/>
            <a:ext cx="4780120" cy="2969510"/>
            <a:chOff x="1392879" y="596820"/>
            <a:chExt cx="6358233" cy="3949868"/>
          </a:xfrm>
        </p:grpSpPr>
        <p:pic>
          <p:nvPicPr>
            <p:cNvPr id="74" name="Google Shape;74;p15"/>
            <p:cNvPicPr preferRelativeResize="0"/>
            <p:nvPr/>
          </p:nvPicPr>
          <p:blipFill rotWithShape="1">
            <a:blip r:embed="rId3">
              <a:alphaModFix/>
            </a:blip>
            <a:srcRect b="0" l="0" r="43965" t="0"/>
            <a:stretch/>
          </p:blipFill>
          <p:spPr>
            <a:xfrm>
              <a:off x="4575363" y="1575288"/>
              <a:ext cx="3175749" cy="2971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Google Shape;75;p15"/>
            <p:cNvCxnSpPr/>
            <p:nvPr/>
          </p:nvCxnSpPr>
          <p:spPr>
            <a:xfrm>
              <a:off x="3817838" y="612513"/>
              <a:ext cx="3462600" cy="1916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stealth"/>
            </a:ln>
          </p:spPr>
        </p:cxnSp>
        <p:cxnSp>
          <p:nvCxnSpPr>
            <p:cNvPr id="76" name="Google Shape;76;p15"/>
            <p:cNvCxnSpPr/>
            <p:nvPr/>
          </p:nvCxnSpPr>
          <p:spPr>
            <a:xfrm>
              <a:off x="3851438" y="2450263"/>
              <a:ext cx="3048000" cy="190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stealth"/>
            </a:ln>
          </p:spPr>
        </p:cxnSp>
        <p:cxnSp>
          <p:nvCxnSpPr>
            <p:cNvPr id="77" name="Google Shape;77;p15"/>
            <p:cNvCxnSpPr/>
            <p:nvPr/>
          </p:nvCxnSpPr>
          <p:spPr>
            <a:xfrm>
              <a:off x="1397370" y="2427845"/>
              <a:ext cx="3579300" cy="1553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stealth"/>
            </a:ln>
          </p:spPr>
        </p:cxnSp>
        <p:cxnSp>
          <p:nvCxnSpPr>
            <p:cNvPr id="78" name="Google Shape;78;p15"/>
            <p:cNvCxnSpPr/>
            <p:nvPr/>
          </p:nvCxnSpPr>
          <p:spPr>
            <a:xfrm>
              <a:off x="3817838" y="612513"/>
              <a:ext cx="1064400" cy="582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lgDash"/>
              <a:round/>
              <a:headEnd len="med" w="med" type="none"/>
              <a:tailEnd len="med" w="med" type="stealth"/>
            </a:ln>
          </p:spPr>
        </p:cxnSp>
        <p:pic>
          <p:nvPicPr>
            <p:cNvPr id="79" name="Google Shape;7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2879" y="596820"/>
              <a:ext cx="2466975" cy="1847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0" name="Google Shape;80;p15"/>
            <p:cNvCxnSpPr/>
            <p:nvPr/>
          </p:nvCxnSpPr>
          <p:spPr>
            <a:xfrm>
              <a:off x="3851438" y="2450263"/>
              <a:ext cx="560400" cy="336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81" name="Google Shape;81;p15"/>
            <p:cNvCxnSpPr/>
            <p:nvPr/>
          </p:nvCxnSpPr>
          <p:spPr>
            <a:xfrm>
              <a:off x="1397370" y="2427845"/>
              <a:ext cx="2005800" cy="874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lgDash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82" name="Google Shape;82;p15"/>
          <p:cNvCxnSpPr/>
          <p:nvPr/>
        </p:nvCxnSpPr>
        <p:spPr>
          <a:xfrm rot="10800000">
            <a:off x="244400" y="1506075"/>
            <a:ext cx="377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/>
          <p:nvPr/>
        </p:nvCxnSpPr>
        <p:spPr>
          <a:xfrm rot="10800000">
            <a:off x="7088800" y="2689425"/>
            <a:ext cx="181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/>
        </p:nvSpPr>
        <p:spPr>
          <a:xfrm>
            <a:off x="0" y="1596275"/>
            <a:ext cx="21822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Bitmap raster file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Lossless data compression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Edit &amp; Resave with no compression loss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815750" y="2776375"/>
            <a:ext cx="21822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TIFF with embed georeferencing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Tells you where on earth this image is from.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Pain Points in Handling Geo-spatial Data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667" y="1420823"/>
            <a:ext cx="1144671" cy="114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465" y="1420823"/>
            <a:ext cx="1144671" cy="114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763" y="1420821"/>
            <a:ext cx="1144675" cy="11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187850" y="1998425"/>
            <a:ext cx="742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GB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752250" y="2711882"/>
            <a:ext cx="161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HEAVY FILE SIZE OF </a:t>
            </a: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SATELLITE</a:t>
            </a: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DATA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765143" y="2711882"/>
            <a:ext cx="161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MINIMIZE DATA DUPLICATION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567250" y="2711875"/>
            <a:ext cx="1859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REAL TIME &amp; DYNAMIC PROCESSING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206850" y="3254875"/>
            <a:ext cx="2704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Each image strip can be 20-40 GBs. Moving it around is a pain.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3123725" y="3254875"/>
            <a:ext cx="2773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Copy and cache is a pain. Need s</a:t>
            </a: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ingle source of truth for many softwares.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6109900" y="3254875"/>
            <a:ext cx="2773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Image processing on the fly based on user needs &amp; requests is a pain.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Cloud Optimized GeoTIFF (COG)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2625263" y="1166500"/>
            <a:ext cx="161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GeoTIFF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040838" y="1166500"/>
            <a:ext cx="161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INTERNAL</a:t>
            </a:r>
            <a:endParaRPr sz="12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ORGANIZATION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3967638" y="1010950"/>
            <a:ext cx="1208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4000">
                <a:latin typeface="Open Sans SemiBold"/>
                <a:ea typeface="Open Sans SemiBold"/>
                <a:cs typeface="Open Sans SemiBold"/>
                <a:sym typeface="Open Sans SemiBold"/>
              </a:rPr>
              <a:t>+</a:t>
            </a:r>
            <a:endParaRPr i="0" sz="40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053487" y="1817550"/>
            <a:ext cx="7037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 GeoTIFF file, aimed at being hosted on a HTTP file server, with an internal organization like metadata → full res image → overview metadata → final imagery.  Compression + Internal organization like tiling &amp; overviews are best practices for software to quickly access imagery.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967638" y="2443400"/>
            <a:ext cx="1208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4000">
                <a:latin typeface="Open Sans SemiBold"/>
                <a:ea typeface="Open Sans SemiBold"/>
                <a:cs typeface="Open Sans SemiBold"/>
                <a:sym typeface="Open Sans SemiBold"/>
              </a:rPr>
              <a:t>&amp;</a:t>
            </a:r>
            <a:endParaRPr i="0" sz="40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3703268" y="3187682"/>
            <a:ext cx="161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HTTP GET RANGE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053425" y="3654475"/>
            <a:ext cx="70371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Optimized cloud workflows by allowing clients issuing ​HTTP GET range requests to ask for just the parts of a file they need. Go from smallest overview →  full resolution for streaming &amp; progressive rendering.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Internal Tiling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053475" y="744425"/>
            <a:ext cx="7037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With tiles much quicker access to a certain area is possible, so that just the portion of the file that needs to be read is accessed.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8"/>
          <p:cNvGrpSpPr/>
          <p:nvPr/>
        </p:nvGrpSpPr>
        <p:grpSpPr>
          <a:xfrm>
            <a:off x="1185626" y="1662619"/>
            <a:ext cx="2889361" cy="2889361"/>
            <a:chOff x="1070150" y="1243850"/>
            <a:chExt cx="2924750" cy="2924750"/>
          </a:xfrm>
        </p:grpSpPr>
        <p:pic>
          <p:nvPicPr>
            <p:cNvPr id="124" name="Google Shape;124;p18"/>
            <p:cNvPicPr preferRelativeResize="0"/>
            <p:nvPr/>
          </p:nvPicPr>
          <p:blipFill rotWithShape="1">
            <a:blip r:embed="rId4">
              <a:alphaModFix/>
            </a:blip>
            <a:srcRect b="0" l="39845" r="3898" t="0"/>
            <a:stretch/>
          </p:blipFill>
          <p:spPr>
            <a:xfrm>
              <a:off x="1070150" y="1243850"/>
              <a:ext cx="2924749" cy="2924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" name="Google Shape;125;p18"/>
            <p:cNvGrpSpPr/>
            <p:nvPr/>
          </p:nvGrpSpPr>
          <p:grpSpPr>
            <a:xfrm>
              <a:off x="1070150" y="1311075"/>
              <a:ext cx="2924750" cy="2790300"/>
              <a:chOff x="1118350" y="1322300"/>
              <a:chExt cx="2924750" cy="2790300"/>
            </a:xfrm>
          </p:grpSpPr>
          <p:cxnSp>
            <p:nvCxnSpPr>
              <p:cNvPr id="126" name="Google Shape;126;p18"/>
              <p:cNvCxnSpPr/>
              <p:nvPr/>
            </p:nvCxnSpPr>
            <p:spPr>
              <a:xfrm>
                <a:off x="111835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27" name="Google Shape;127;p18"/>
              <p:cNvCxnSpPr/>
              <p:nvPr/>
            </p:nvCxnSpPr>
            <p:spPr>
              <a:xfrm>
                <a:off x="1384236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28" name="Google Shape;128;p18"/>
              <p:cNvCxnSpPr/>
              <p:nvPr/>
            </p:nvCxnSpPr>
            <p:spPr>
              <a:xfrm>
                <a:off x="1650123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29" name="Google Shape;129;p18"/>
              <p:cNvCxnSpPr/>
              <p:nvPr/>
            </p:nvCxnSpPr>
            <p:spPr>
              <a:xfrm>
                <a:off x="1916009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0" name="Google Shape;130;p18"/>
              <p:cNvCxnSpPr/>
              <p:nvPr/>
            </p:nvCxnSpPr>
            <p:spPr>
              <a:xfrm>
                <a:off x="218189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1" name="Google Shape;131;p18"/>
              <p:cNvCxnSpPr/>
              <p:nvPr/>
            </p:nvCxnSpPr>
            <p:spPr>
              <a:xfrm>
                <a:off x="2447782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2" name="Google Shape;132;p18"/>
              <p:cNvCxnSpPr/>
              <p:nvPr/>
            </p:nvCxnSpPr>
            <p:spPr>
              <a:xfrm>
                <a:off x="2713668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3" name="Google Shape;133;p18"/>
              <p:cNvCxnSpPr/>
              <p:nvPr/>
            </p:nvCxnSpPr>
            <p:spPr>
              <a:xfrm>
                <a:off x="297955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4" name="Google Shape;134;p18"/>
              <p:cNvCxnSpPr/>
              <p:nvPr/>
            </p:nvCxnSpPr>
            <p:spPr>
              <a:xfrm>
                <a:off x="3245441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5" name="Google Shape;135;p18"/>
              <p:cNvCxnSpPr/>
              <p:nvPr/>
            </p:nvCxnSpPr>
            <p:spPr>
              <a:xfrm>
                <a:off x="3511327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6" name="Google Shape;136;p18"/>
              <p:cNvCxnSpPr/>
              <p:nvPr/>
            </p:nvCxnSpPr>
            <p:spPr>
              <a:xfrm>
                <a:off x="3777214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7" name="Google Shape;137;p18"/>
              <p:cNvCxnSpPr/>
              <p:nvPr/>
            </p:nvCxnSpPr>
            <p:spPr>
              <a:xfrm>
                <a:off x="404310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</p:grpSp>
        <p:grpSp>
          <p:nvGrpSpPr>
            <p:cNvPr id="138" name="Google Shape;138;p18"/>
            <p:cNvGrpSpPr/>
            <p:nvPr/>
          </p:nvGrpSpPr>
          <p:grpSpPr>
            <a:xfrm rot="-5400000">
              <a:off x="1070150" y="1311075"/>
              <a:ext cx="2924750" cy="2790300"/>
              <a:chOff x="1118350" y="1322300"/>
              <a:chExt cx="2924750" cy="2790300"/>
            </a:xfrm>
          </p:grpSpPr>
          <p:cxnSp>
            <p:nvCxnSpPr>
              <p:cNvPr id="139" name="Google Shape;139;p18"/>
              <p:cNvCxnSpPr/>
              <p:nvPr/>
            </p:nvCxnSpPr>
            <p:spPr>
              <a:xfrm>
                <a:off x="111835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0" name="Google Shape;140;p18"/>
              <p:cNvCxnSpPr/>
              <p:nvPr/>
            </p:nvCxnSpPr>
            <p:spPr>
              <a:xfrm>
                <a:off x="1384236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1" name="Google Shape;141;p18"/>
              <p:cNvCxnSpPr/>
              <p:nvPr/>
            </p:nvCxnSpPr>
            <p:spPr>
              <a:xfrm>
                <a:off x="1650123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2" name="Google Shape;142;p18"/>
              <p:cNvCxnSpPr/>
              <p:nvPr/>
            </p:nvCxnSpPr>
            <p:spPr>
              <a:xfrm>
                <a:off x="1916009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3" name="Google Shape;143;p18"/>
              <p:cNvCxnSpPr/>
              <p:nvPr/>
            </p:nvCxnSpPr>
            <p:spPr>
              <a:xfrm>
                <a:off x="218189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4" name="Google Shape;144;p18"/>
              <p:cNvCxnSpPr/>
              <p:nvPr/>
            </p:nvCxnSpPr>
            <p:spPr>
              <a:xfrm>
                <a:off x="2447782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5" name="Google Shape;145;p18"/>
              <p:cNvCxnSpPr/>
              <p:nvPr/>
            </p:nvCxnSpPr>
            <p:spPr>
              <a:xfrm>
                <a:off x="2713668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6" name="Google Shape;146;p18"/>
              <p:cNvCxnSpPr/>
              <p:nvPr/>
            </p:nvCxnSpPr>
            <p:spPr>
              <a:xfrm>
                <a:off x="297955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7" name="Google Shape;147;p18"/>
              <p:cNvCxnSpPr/>
              <p:nvPr/>
            </p:nvCxnSpPr>
            <p:spPr>
              <a:xfrm>
                <a:off x="3245441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8" name="Google Shape;148;p18"/>
              <p:cNvCxnSpPr/>
              <p:nvPr/>
            </p:nvCxnSpPr>
            <p:spPr>
              <a:xfrm>
                <a:off x="3511327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9" name="Google Shape;149;p18"/>
              <p:cNvCxnSpPr/>
              <p:nvPr/>
            </p:nvCxnSpPr>
            <p:spPr>
              <a:xfrm>
                <a:off x="3777214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50" name="Google Shape;150;p18"/>
              <p:cNvCxnSpPr/>
              <p:nvPr/>
            </p:nvCxnSpPr>
            <p:spPr>
              <a:xfrm>
                <a:off x="404310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</p:grpSp>
      </p:grpSp>
      <p:grpSp>
        <p:nvGrpSpPr>
          <p:cNvPr id="151" name="Google Shape;151;p18"/>
          <p:cNvGrpSpPr/>
          <p:nvPr/>
        </p:nvGrpSpPr>
        <p:grpSpPr>
          <a:xfrm>
            <a:off x="5080464" y="1662556"/>
            <a:ext cx="2889361" cy="2889361"/>
            <a:chOff x="5160300" y="1243850"/>
            <a:chExt cx="2924750" cy="2924750"/>
          </a:xfrm>
        </p:grpSpPr>
        <p:pic>
          <p:nvPicPr>
            <p:cNvPr id="152" name="Google Shape;152;p18"/>
            <p:cNvPicPr preferRelativeResize="0"/>
            <p:nvPr/>
          </p:nvPicPr>
          <p:blipFill rotWithShape="1">
            <a:blip r:embed="rId4">
              <a:alphaModFix/>
            </a:blip>
            <a:srcRect b="0" l="39845" r="3898" t="0"/>
            <a:stretch/>
          </p:blipFill>
          <p:spPr>
            <a:xfrm>
              <a:off x="5160300" y="1243850"/>
              <a:ext cx="2924749" cy="2924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3" name="Google Shape;153;p18"/>
            <p:cNvGrpSpPr/>
            <p:nvPr/>
          </p:nvGrpSpPr>
          <p:grpSpPr>
            <a:xfrm>
              <a:off x="5160300" y="1311075"/>
              <a:ext cx="2924750" cy="2790300"/>
              <a:chOff x="1118350" y="1322300"/>
              <a:chExt cx="2924750" cy="2790300"/>
            </a:xfrm>
          </p:grpSpPr>
          <p:cxnSp>
            <p:nvCxnSpPr>
              <p:cNvPr id="154" name="Google Shape;154;p18"/>
              <p:cNvCxnSpPr/>
              <p:nvPr/>
            </p:nvCxnSpPr>
            <p:spPr>
              <a:xfrm>
                <a:off x="111835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18"/>
              <p:cNvCxnSpPr/>
              <p:nvPr/>
            </p:nvCxnSpPr>
            <p:spPr>
              <a:xfrm>
                <a:off x="1384236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18"/>
              <p:cNvCxnSpPr/>
              <p:nvPr/>
            </p:nvCxnSpPr>
            <p:spPr>
              <a:xfrm>
                <a:off x="1650123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" name="Google Shape;157;p18"/>
              <p:cNvCxnSpPr/>
              <p:nvPr/>
            </p:nvCxnSpPr>
            <p:spPr>
              <a:xfrm>
                <a:off x="1916009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18"/>
              <p:cNvCxnSpPr/>
              <p:nvPr/>
            </p:nvCxnSpPr>
            <p:spPr>
              <a:xfrm>
                <a:off x="218189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18"/>
              <p:cNvCxnSpPr/>
              <p:nvPr/>
            </p:nvCxnSpPr>
            <p:spPr>
              <a:xfrm>
                <a:off x="2447782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18"/>
              <p:cNvCxnSpPr/>
              <p:nvPr/>
            </p:nvCxnSpPr>
            <p:spPr>
              <a:xfrm>
                <a:off x="2713668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18"/>
              <p:cNvCxnSpPr/>
              <p:nvPr/>
            </p:nvCxnSpPr>
            <p:spPr>
              <a:xfrm>
                <a:off x="297955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Google Shape;162;p18"/>
              <p:cNvCxnSpPr/>
              <p:nvPr/>
            </p:nvCxnSpPr>
            <p:spPr>
              <a:xfrm>
                <a:off x="3245441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18"/>
              <p:cNvCxnSpPr/>
              <p:nvPr/>
            </p:nvCxnSpPr>
            <p:spPr>
              <a:xfrm>
                <a:off x="3511327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18"/>
              <p:cNvCxnSpPr/>
              <p:nvPr/>
            </p:nvCxnSpPr>
            <p:spPr>
              <a:xfrm>
                <a:off x="3777214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18"/>
              <p:cNvCxnSpPr/>
              <p:nvPr/>
            </p:nvCxnSpPr>
            <p:spPr>
              <a:xfrm>
                <a:off x="404310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6" name="Google Shape;166;p18"/>
            <p:cNvGrpSpPr/>
            <p:nvPr/>
          </p:nvGrpSpPr>
          <p:grpSpPr>
            <a:xfrm rot="-5400000">
              <a:off x="5160300" y="1311075"/>
              <a:ext cx="2924750" cy="2790300"/>
              <a:chOff x="1118350" y="1322300"/>
              <a:chExt cx="2924750" cy="2790300"/>
            </a:xfrm>
          </p:grpSpPr>
          <p:cxnSp>
            <p:nvCxnSpPr>
              <p:cNvPr id="167" name="Google Shape;167;p18"/>
              <p:cNvCxnSpPr/>
              <p:nvPr/>
            </p:nvCxnSpPr>
            <p:spPr>
              <a:xfrm>
                <a:off x="111835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18"/>
              <p:cNvCxnSpPr/>
              <p:nvPr/>
            </p:nvCxnSpPr>
            <p:spPr>
              <a:xfrm>
                <a:off x="1384236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" name="Google Shape;169;p18"/>
              <p:cNvCxnSpPr/>
              <p:nvPr/>
            </p:nvCxnSpPr>
            <p:spPr>
              <a:xfrm>
                <a:off x="1650123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18"/>
              <p:cNvCxnSpPr/>
              <p:nvPr/>
            </p:nvCxnSpPr>
            <p:spPr>
              <a:xfrm>
                <a:off x="1916009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" name="Google Shape;171;p18"/>
              <p:cNvCxnSpPr/>
              <p:nvPr/>
            </p:nvCxnSpPr>
            <p:spPr>
              <a:xfrm>
                <a:off x="218189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" name="Google Shape;172;p18"/>
              <p:cNvCxnSpPr/>
              <p:nvPr/>
            </p:nvCxnSpPr>
            <p:spPr>
              <a:xfrm>
                <a:off x="2447782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" name="Google Shape;173;p18"/>
              <p:cNvCxnSpPr/>
              <p:nvPr/>
            </p:nvCxnSpPr>
            <p:spPr>
              <a:xfrm>
                <a:off x="2713668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" name="Google Shape;174;p18"/>
              <p:cNvCxnSpPr/>
              <p:nvPr/>
            </p:nvCxnSpPr>
            <p:spPr>
              <a:xfrm>
                <a:off x="297955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" name="Google Shape;175;p18"/>
              <p:cNvCxnSpPr/>
              <p:nvPr/>
            </p:nvCxnSpPr>
            <p:spPr>
              <a:xfrm>
                <a:off x="3245441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" name="Google Shape;176;p18"/>
              <p:cNvCxnSpPr/>
              <p:nvPr/>
            </p:nvCxnSpPr>
            <p:spPr>
              <a:xfrm>
                <a:off x="3511327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" name="Google Shape;177;p18"/>
              <p:cNvCxnSpPr/>
              <p:nvPr/>
            </p:nvCxnSpPr>
            <p:spPr>
              <a:xfrm>
                <a:off x="3777214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" name="Google Shape;178;p18"/>
              <p:cNvCxnSpPr/>
              <p:nvPr/>
            </p:nvCxnSpPr>
            <p:spPr>
              <a:xfrm>
                <a:off x="404310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79" name="Google Shape;179;p18"/>
          <p:cNvSpPr/>
          <p:nvPr/>
        </p:nvSpPr>
        <p:spPr>
          <a:xfrm>
            <a:off x="1286478" y="1813901"/>
            <a:ext cx="2711805" cy="757754"/>
          </a:xfrm>
          <a:custGeom>
            <a:rect b="b" l="l" r="r" t="t"/>
            <a:pathLst>
              <a:path extrusionOk="0" h="25185" w="65125">
                <a:moveTo>
                  <a:pt x="9543" y="1429"/>
                </a:moveTo>
                <a:cubicBezTo>
                  <a:pt x="20915" y="-2359"/>
                  <a:pt x="33508" y="2630"/>
                  <a:pt x="45402" y="4118"/>
                </a:cubicBezTo>
                <a:cubicBezTo>
                  <a:pt x="50521" y="4758"/>
                  <a:pt x="55638" y="5556"/>
                  <a:pt x="60642" y="6808"/>
                </a:cubicBezTo>
                <a:cubicBezTo>
                  <a:pt x="62155" y="7187"/>
                  <a:pt x="65125" y="6592"/>
                  <a:pt x="65125" y="8152"/>
                </a:cubicBezTo>
                <a:cubicBezTo>
                  <a:pt x="65125" y="12503"/>
                  <a:pt x="56905" y="11325"/>
                  <a:pt x="52574" y="11738"/>
                </a:cubicBezTo>
                <a:cubicBezTo>
                  <a:pt x="38889" y="13042"/>
                  <a:pt x="25026" y="10943"/>
                  <a:pt x="11336" y="12187"/>
                </a:cubicBezTo>
                <a:cubicBezTo>
                  <a:pt x="7072" y="12574"/>
                  <a:pt x="-908" y="14309"/>
                  <a:pt x="130" y="18462"/>
                </a:cubicBezTo>
                <a:cubicBezTo>
                  <a:pt x="1217" y="22813"/>
                  <a:pt x="7530" y="23768"/>
                  <a:pt x="11785" y="25185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80" name="Google Shape;180;p18"/>
          <p:cNvSpPr txBox="1"/>
          <p:nvPr/>
        </p:nvSpPr>
        <p:spPr>
          <a:xfrm>
            <a:off x="1185625" y="1213499"/>
            <a:ext cx="2889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REGULAR GeoTIFF: </a:t>
            </a: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STRIPE {2000 X 1}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5080500" y="1213499"/>
            <a:ext cx="2889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COG: </a:t>
            </a: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TILING {256 X 256}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5210725" y="1753659"/>
            <a:ext cx="564925" cy="345599"/>
          </a:xfrm>
          <a:custGeom>
            <a:rect b="b" l="l" r="r" t="t"/>
            <a:pathLst>
              <a:path extrusionOk="0" h="11496" w="22597">
                <a:moveTo>
                  <a:pt x="0" y="1725"/>
                </a:moveTo>
                <a:cubicBezTo>
                  <a:pt x="3980" y="-663"/>
                  <a:pt x="9344" y="-82"/>
                  <a:pt x="13896" y="828"/>
                </a:cubicBezTo>
                <a:cubicBezTo>
                  <a:pt x="16695" y="1388"/>
                  <a:pt x="20829" y="-650"/>
                  <a:pt x="22412" y="1725"/>
                </a:cubicBezTo>
                <a:cubicBezTo>
                  <a:pt x="22783" y="2281"/>
                  <a:pt x="22050" y="3117"/>
                  <a:pt x="21516" y="3518"/>
                </a:cubicBezTo>
                <a:cubicBezTo>
                  <a:pt x="17225" y="6737"/>
                  <a:pt x="11032" y="5804"/>
                  <a:pt x="5827" y="7104"/>
                </a:cubicBezTo>
                <a:cubicBezTo>
                  <a:pt x="4058" y="7546"/>
                  <a:pt x="528" y="8611"/>
                  <a:pt x="1345" y="10241"/>
                </a:cubicBezTo>
                <a:cubicBezTo>
                  <a:pt x="2218" y="11983"/>
                  <a:pt x="5262" y="10308"/>
                  <a:pt x="7172" y="10690"/>
                </a:cubicBezTo>
                <a:cubicBezTo>
                  <a:pt x="10249" y="11305"/>
                  <a:pt x="13779" y="12093"/>
                  <a:pt x="16585" y="10690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3" name="Google Shape;183;p18"/>
          <p:cNvSpPr/>
          <p:nvPr/>
        </p:nvSpPr>
        <p:spPr>
          <a:xfrm>
            <a:off x="5972725" y="1753659"/>
            <a:ext cx="564925" cy="345599"/>
          </a:xfrm>
          <a:custGeom>
            <a:rect b="b" l="l" r="r" t="t"/>
            <a:pathLst>
              <a:path extrusionOk="0" h="11496" w="22597">
                <a:moveTo>
                  <a:pt x="0" y="1725"/>
                </a:moveTo>
                <a:cubicBezTo>
                  <a:pt x="3980" y="-663"/>
                  <a:pt x="9344" y="-82"/>
                  <a:pt x="13896" y="828"/>
                </a:cubicBezTo>
                <a:cubicBezTo>
                  <a:pt x="16695" y="1388"/>
                  <a:pt x="20829" y="-650"/>
                  <a:pt x="22412" y="1725"/>
                </a:cubicBezTo>
                <a:cubicBezTo>
                  <a:pt x="22783" y="2281"/>
                  <a:pt x="22050" y="3117"/>
                  <a:pt x="21516" y="3518"/>
                </a:cubicBezTo>
                <a:cubicBezTo>
                  <a:pt x="17225" y="6737"/>
                  <a:pt x="11032" y="5804"/>
                  <a:pt x="5827" y="7104"/>
                </a:cubicBezTo>
                <a:cubicBezTo>
                  <a:pt x="4058" y="7546"/>
                  <a:pt x="528" y="8611"/>
                  <a:pt x="1345" y="10241"/>
                </a:cubicBezTo>
                <a:cubicBezTo>
                  <a:pt x="2218" y="11983"/>
                  <a:pt x="5262" y="10308"/>
                  <a:pt x="7172" y="10690"/>
                </a:cubicBezTo>
                <a:cubicBezTo>
                  <a:pt x="10249" y="11305"/>
                  <a:pt x="13779" y="12093"/>
                  <a:pt x="16585" y="10690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4" name="Google Shape;184;p18"/>
          <p:cNvSpPr/>
          <p:nvPr/>
        </p:nvSpPr>
        <p:spPr>
          <a:xfrm>
            <a:off x="6734725" y="1753659"/>
            <a:ext cx="564925" cy="345599"/>
          </a:xfrm>
          <a:custGeom>
            <a:rect b="b" l="l" r="r" t="t"/>
            <a:pathLst>
              <a:path extrusionOk="0" h="11496" w="22597">
                <a:moveTo>
                  <a:pt x="0" y="1725"/>
                </a:moveTo>
                <a:cubicBezTo>
                  <a:pt x="3980" y="-663"/>
                  <a:pt x="9344" y="-82"/>
                  <a:pt x="13896" y="828"/>
                </a:cubicBezTo>
                <a:cubicBezTo>
                  <a:pt x="16695" y="1388"/>
                  <a:pt x="20829" y="-650"/>
                  <a:pt x="22412" y="1725"/>
                </a:cubicBezTo>
                <a:cubicBezTo>
                  <a:pt x="22783" y="2281"/>
                  <a:pt x="22050" y="3117"/>
                  <a:pt x="21516" y="3518"/>
                </a:cubicBezTo>
                <a:cubicBezTo>
                  <a:pt x="17225" y="6737"/>
                  <a:pt x="11032" y="5804"/>
                  <a:pt x="5827" y="7104"/>
                </a:cubicBezTo>
                <a:cubicBezTo>
                  <a:pt x="4058" y="7546"/>
                  <a:pt x="528" y="8611"/>
                  <a:pt x="1345" y="10241"/>
                </a:cubicBezTo>
                <a:cubicBezTo>
                  <a:pt x="2218" y="11983"/>
                  <a:pt x="5262" y="10308"/>
                  <a:pt x="7172" y="10690"/>
                </a:cubicBezTo>
                <a:cubicBezTo>
                  <a:pt x="10249" y="11305"/>
                  <a:pt x="13779" y="12093"/>
                  <a:pt x="16585" y="10690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Internal Overview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4684050" y="744425"/>
            <a:ext cx="34065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Overviews create downsampled versions of the same image.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‘Zoomed out’  versions of the original image. Lesser detail &amp; smaller size.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GeoTIFFs usually have multiple overviews, to match different zoom levels.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Adds to overall file size, but is served much faster.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50" y="1154200"/>
            <a:ext cx="2972425" cy="33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250" y="840450"/>
            <a:ext cx="3752475" cy="39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Cloud Optimized GeoTIFF (COG) Structure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218450" y="2319500"/>
            <a:ext cx="41910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Compression + Internal organization like tiling &amp; overviews are best practices to enable software to quickly access imagery.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HTTP GET range requests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717150" y="744425"/>
            <a:ext cx="77097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Introduced in HTTP Version 1.1. Comes into play in GET requests, when a client is asking a server for data.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Byte Serving: If the server advertises `Accept-Ranges: bytes` header in its response, client can request just the bytes that it needs from the server.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Very useful for serving things like video, to allow playing without download the entire file.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Range requests are an optional field.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Almost all the object storage options on the cloud (Amazon, Google, Microsoft, OpenStack etc) support the field on data stored on their servers.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Almost any data stored on the cloud is automatically able to serve up parts of itself, as long as clients know what to ask for.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